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42"/>
  </p:notesMasterIdLst>
  <p:handoutMasterIdLst>
    <p:handoutMasterId r:id="rId43"/>
  </p:handoutMasterIdLst>
  <p:sldIdLst>
    <p:sldId id="353" r:id="rId2"/>
    <p:sldId id="394" r:id="rId3"/>
    <p:sldId id="356" r:id="rId4"/>
    <p:sldId id="354" r:id="rId5"/>
    <p:sldId id="355" r:id="rId6"/>
    <p:sldId id="357" r:id="rId7"/>
    <p:sldId id="358" r:id="rId8"/>
    <p:sldId id="359" r:id="rId9"/>
    <p:sldId id="360" r:id="rId10"/>
    <p:sldId id="361" r:id="rId11"/>
    <p:sldId id="364" r:id="rId12"/>
    <p:sldId id="362" r:id="rId13"/>
    <p:sldId id="365" r:id="rId14"/>
    <p:sldId id="363" r:id="rId15"/>
    <p:sldId id="366" r:id="rId16"/>
    <p:sldId id="370" r:id="rId17"/>
    <p:sldId id="369" r:id="rId18"/>
    <p:sldId id="368" r:id="rId19"/>
    <p:sldId id="371" r:id="rId20"/>
    <p:sldId id="372" r:id="rId21"/>
    <p:sldId id="373" r:id="rId22"/>
    <p:sldId id="377" r:id="rId23"/>
    <p:sldId id="374" r:id="rId24"/>
    <p:sldId id="393" r:id="rId25"/>
    <p:sldId id="375" r:id="rId26"/>
    <p:sldId id="376" r:id="rId27"/>
    <p:sldId id="378" r:id="rId28"/>
    <p:sldId id="379" r:id="rId29"/>
    <p:sldId id="380" r:id="rId30"/>
    <p:sldId id="381" r:id="rId31"/>
    <p:sldId id="382" r:id="rId32"/>
    <p:sldId id="383" r:id="rId33"/>
    <p:sldId id="384" r:id="rId34"/>
    <p:sldId id="385" r:id="rId35"/>
    <p:sldId id="386" r:id="rId36"/>
    <p:sldId id="387" r:id="rId37"/>
    <p:sldId id="389" r:id="rId38"/>
    <p:sldId id="390" r:id="rId39"/>
    <p:sldId id="391" r:id="rId40"/>
    <p:sldId id="392" r:id="rId41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  <a:srgbClr val="EBEBFF"/>
    <a:srgbClr val="E7E7FF"/>
    <a:srgbClr val="E1E1FF"/>
    <a:srgbClr val="CCCCFF"/>
    <a:srgbClr val="0000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0" autoAdjust="0"/>
    <p:restoredTop sz="88547" autoAdjust="0"/>
  </p:normalViewPr>
  <p:slideViewPr>
    <p:cSldViewPr>
      <p:cViewPr varScale="1">
        <p:scale>
          <a:sx n="103" d="100"/>
          <a:sy n="103" d="100"/>
        </p:scale>
        <p:origin x="19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0B81088-2D86-4F19-BA52-9B6EB7C55F9F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72A2E786-B802-4261-8878-2BFAC2ADC3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7621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7723F11B-EB7F-4F2C-AAA4-7901DA069D5E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A4816C7F-E886-4368-83F5-D5FF9289FD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930453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ECD0B0A9-815B-47E7-B920-20CEE70ABE37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E7B04032-15AE-4365-8EA6-5E93E54E9F9A}" type="datetime1">
              <a:rPr lang="zh-TW" altLang="en-US" smtClean="0"/>
              <a:pPr eaLnBrk="1" hangingPunct="1"/>
              <a:t>2014/9/16</a:t>
            </a:fld>
            <a:endParaRPr lang="en-US" altLang="zh-TW" smtClean="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8133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0CCA4000-7F61-4D56-BF63-1E9FEB4FD7E9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1513" y="508000"/>
            <a:ext cx="3400425" cy="2549525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95624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which relay forward -transitions to the next segment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8493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2889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6929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794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7990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5548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3803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9053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610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8435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1573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53141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48993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23806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54781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07845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17641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9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2853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091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1391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1333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6287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760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723F11B-EB7F-4F2C-AAA4-7901DA069D5E}" type="datetime1">
              <a:rPr lang="zh-TW" altLang="en-US" smtClean="0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16C7F-E886-4368-83F5-D5FF9289FDF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665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0" lang="zh-TW" altLang="zh-TW" sz="18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6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0" lang="zh-TW" altLang="zh-TW" sz="18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3075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475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3C9BD-28E7-46DD-B1A1-056B20BB952B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4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CE1F5-50B1-4CE8-8F89-A92D8288A8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85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F63C4-5796-4CB8-9246-BB7D822A9623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2D41-EE38-41B4-9123-37E68DC212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738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7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7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B784B-4654-4F10-A9FB-FDBCB380CB6E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5790A-C389-4702-BA49-D47069D278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094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7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7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8BDE1-78BE-476E-9A53-6EDCEB091911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820A4-2B18-417C-BF0C-87F6A8BC3F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68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7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58F4-95EF-4DCE-98FD-F53871B7F89D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EC03D-9940-487B-A213-57953C001F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913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2B58A-69F2-48AE-AEBB-6D21A13BC2C1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41313-9710-4FC7-93C3-43BF74672E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17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A9EE8-500B-440D-B051-E71DB98E059C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88173-3607-416C-9A43-FBC4D1CF92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65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7"/>
            <a:ext cx="37719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7"/>
            <a:ext cx="37719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E6F54-BD68-4EF7-BF9B-621023BC15A8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6ABE-187B-4972-8083-5863B1EE3B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184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B4D7F-14A0-4436-BB8C-34BB5F33899C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1DB4-9566-4A57-AB01-D8B3649801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634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9B379-D61D-4EB8-97AD-2C38FA4AA602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7EEC5-EAD9-4695-B32B-DF9D675F30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74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8D5F4-D695-492D-8069-1573DC3488CE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74478-76D2-4ADC-AEE7-9114CE5070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24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210A-F546-433C-A2D7-1A884705F2DB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E1030-6E75-4C62-B78A-51EFB0908E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715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C272-7CDF-4B3A-AFF5-2B2F70B71CA6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15BCC-3B1A-4243-96FB-D4A046BE8E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963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7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5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FE6FEB1-63CB-4C41-94AF-66AA821313E5}" type="datetime1">
              <a:rPr lang="zh-TW" altLang="en-US"/>
              <a:pPr>
                <a:defRPr/>
              </a:pPr>
              <a:t>2014/9/16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4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5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5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876D347A-3B80-46CA-86FE-680372FEF8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6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kumimoji="0" lang="zh-TW" altLang="zh-TW" sz="18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24" r:id="rId2"/>
    <p:sldLayoutId id="2147484225" r:id="rId3"/>
    <p:sldLayoutId id="2147484226" r:id="rId4"/>
    <p:sldLayoutId id="2147484227" r:id="rId5"/>
    <p:sldLayoutId id="2147484228" r:id="rId6"/>
    <p:sldLayoutId id="2147484229" r:id="rId7"/>
    <p:sldLayoutId id="2147484230" r:id="rId8"/>
    <p:sldLayoutId id="2147484231" r:id="rId9"/>
    <p:sldLayoutId id="2147484232" r:id="rId10"/>
    <p:sldLayoutId id="2147484233" r:id="rId11"/>
    <p:sldLayoutId id="2147484234" r:id="rId12"/>
    <p:sldLayoutId id="214748423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342900" algn="l" rtl="0" fontAlgn="base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685800" algn="l" rtl="0" fontAlgn="base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028700" algn="l" rtl="0" fontAlgn="base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371600" algn="l" rtl="0" fontAlgn="base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2325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195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165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search/searchresult.jsp?searchWithin=p_Authors:.QT.Yang,%20Y.E..QT.&amp;searchWithin=p_Author_Ids:37406566000&amp;newsearch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ieeexplore.ieee.org/xpl/mostRecentIssue.jsp?punumber=6112806" TargetMode="External"/><Relationship Id="rId4" Type="http://schemas.openxmlformats.org/officeDocument/2006/relationships/hyperlink" Target="http://ieeexplore.ieee.org/search/searchresult.jsp?searchWithin=p_Authors:.QT.Prasanna,%20V.K..QT.&amp;searchWithin=p_Author_Ids:37273497500&amp;newsearch=tru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536" y="1666280"/>
            <a:ext cx="8343926" cy="1458515"/>
          </a:xfrm>
        </p:spPr>
        <p:txBody>
          <a:bodyPr/>
          <a:lstStyle/>
          <a:p>
            <a:r>
              <a:rPr lang="en-US" altLang="zh-TW" sz="2100" b="1" i="0" dirty="0"/>
              <a:t>Optimizing Regular Expression Matching with SR-NFA on Multi-Core Systems</a:t>
            </a:r>
            <a:endParaRPr lang="zh-TW" altLang="zh-TW" sz="2100" b="1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6585" y="3708797"/>
            <a:ext cx="6561799" cy="1620441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zh-TW" altLang="en-US" sz="15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zh-TW" sz="1500" b="1" dirty="0">
                <a:latin typeface="Times New Roman" pitchFamily="18" charset="0"/>
                <a:cs typeface="Times New Roman" pitchFamily="18" charset="0"/>
              </a:rPr>
              <a:t>Authors : </a:t>
            </a:r>
            <a:r>
              <a:rPr lang="en-US" altLang="zh-TW" sz="1400" dirty="0">
                <a:hlinkClick r:id="rId3"/>
              </a:rPr>
              <a:t>Yang, Y.E.</a:t>
            </a:r>
            <a:r>
              <a:rPr lang="en-US" altLang="zh-TW" sz="1400" dirty="0"/>
              <a:t> </a:t>
            </a:r>
            <a:r>
              <a:rPr lang="en-US" altLang="zh-TW" sz="1400" dirty="0" smtClean="0"/>
              <a:t>,</a:t>
            </a:r>
            <a:r>
              <a:rPr lang="en-US" altLang="zh-TW" sz="1400" dirty="0">
                <a:hlinkClick r:id="rId4"/>
              </a:rPr>
              <a:t> </a:t>
            </a:r>
            <a:r>
              <a:rPr lang="en-US" altLang="zh-TW" sz="1400" dirty="0" err="1">
                <a:hlinkClick r:id="rId4"/>
              </a:rPr>
              <a:t>Prasanna</a:t>
            </a:r>
            <a:r>
              <a:rPr lang="en-US" altLang="zh-TW" sz="1400" dirty="0">
                <a:hlinkClick r:id="rId4"/>
              </a:rPr>
              <a:t>, V.K.</a:t>
            </a:r>
            <a:endParaRPr lang="en-US" altLang="zh-TW" sz="1400" dirty="0" smtClean="0"/>
          </a:p>
          <a:p>
            <a:pPr algn="l" eaLnBrk="1" hangingPunct="1">
              <a:lnSpc>
                <a:spcPct val="90000"/>
              </a:lnSpc>
            </a:pPr>
            <a:r>
              <a:rPr lang="zh-TW" altLang="en-US" sz="15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zh-TW" sz="1500" b="1" dirty="0">
                <a:latin typeface="Times New Roman" pitchFamily="18" charset="0"/>
                <a:cs typeface="Times New Roman" pitchFamily="18" charset="0"/>
              </a:rPr>
              <a:t>Publisher : </a:t>
            </a:r>
            <a:r>
              <a:rPr lang="en-US" altLang="zh-TW" sz="1400" dirty="0">
                <a:hlinkClick r:id="rId5"/>
              </a:rPr>
              <a:t>Parallel Architectures and Compilation Techniques (PACT), 2011 International Conference </a:t>
            </a:r>
            <a:r>
              <a:rPr lang="en-US" altLang="zh-TW" sz="1400" dirty="0" smtClean="0">
                <a:hlinkClick r:id="rId5"/>
              </a:rPr>
              <a:t>on</a:t>
            </a:r>
            <a:endParaRPr lang="en-US" altLang="zh-TW" sz="1400" dirty="0" smtClean="0"/>
          </a:p>
          <a:p>
            <a:pPr algn="l" eaLnBrk="1" hangingPunct="1">
              <a:lnSpc>
                <a:spcPct val="90000"/>
              </a:lnSpc>
            </a:pPr>
            <a:r>
              <a:rPr lang="zh-TW" altLang="en-US" sz="15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zh-TW" sz="1500" b="1" dirty="0">
                <a:latin typeface="Times New Roman" pitchFamily="18" charset="0"/>
                <a:cs typeface="Times New Roman" pitchFamily="18" charset="0"/>
              </a:rPr>
              <a:t>Presenter : </a:t>
            </a:r>
            <a:r>
              <a:rPr lang="zh-TW" altLang="en-US" sz="1500" b="1" dirty="0">
                <a:latin typeface="Times New Roman" pitchFamily="18" charset="0"/>
                <a:cs typeface="Times New Roman" pitchFamily="18" charset="0"/>
              </a:rPr>
              <a:t>楊皓中</a:t>
            </a:r>
            <a:endParaRPr lang="en-US" altLang="zh-TW" sz="1500" b="1" dirty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zh-TW" altLang="en-US" sz="15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zh-TW" sz="1500" b="1" dirty="0">
                <a:latin typeface="Times New Roman" pitchFamily="18" charset="0"/>
                <a:cs typeface="Times New Roman" pitchFamily="18" charset="0"/>
              </a:rPr>
              <a:t>Date </a:t>
            </a:r>
            <a:r>
              <a:rPr lang="en-US" altLang="zh-TW" sz="1500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sz="1500" b="1" smtClean="0">
                <a:latin typeface="Times New Roman" pitchFamily="18" charset="0"/>
                <a:cs typeface="Times New Roman" pitchFamily="18" charset="0"/>
              </a:rPr>
              <a:t>2014/09/17</a:t>
            </a:r>
            <a:endParaRPr kumimoji="0" lang="en-US" altLang="zh-TW" sz="15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18086" y="1909763"/>
            <a:ext cx="5669756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endParaRPr lang="zh-TW" altLang="en-US" sz="2100" b="1">
              <a:solidFill>
                <a:schemeClr val="tx2"/>
              </a:solidFill>
              <a:latin typeface="Arial Black" pitchFamily="34" charset="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343151" y="5595627"/>
            <a:ext cx="4470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2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200" dirty="0"/>
              <a:t>National Cheng Kung University, Taiwan R.O.C.</a:t>
            </a:r>
          </a:p>
        </p:txBody>
      </p:sp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1358502" y="2611635"/>
            <a:ext cx="6588919" cy="51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/>
            <a:endParaRPr lang="zh-TW" altLang="zh-TW" sz="21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\x2Ffn\x3Fss</a:t>
            </a:r>
            <a:r>
              <a:rPr lang="en-US" altLang="zh-TW" dirty="0" smtClean="0">
                <a:solidFill>
                  <a:srgbClr val="FF0000"/>
                </a:solidFill>
              </a:rPr>
              <a:t>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R(6) or Q</a:t>
            </a:r>
          </a:p>
          <a:p>
            <a:r>
              <a:rPr lang="en-US" altLang="zh-TW" dirty="0" smtClean="0"/>
              <a:t>    = 00000111 or 10000000</a:t>
            </a:r>
          </a:p>
          <a:p>
            <a:r>
              <a:rPr lang="en-US" altLang="zh-TW" dirty="0" smtClean="0"/>
              <a:t>    = 10000111</a:t>
            </a:r>
          </a:p>
          <a:p>
            <a:r>
              <a:rPr lang="en-US" altLang="zh-TW" dirty="0" smtClean="0"/>
              <a:t>V : T and C(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10000111 and 00000101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00000101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3700092" y="2420888"/>
            <a:ext cx="763896" cy="4430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0112" y="3176972"/>
            <a:ext cx="2700300" cy="2398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945804" y="5553236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861158" y="2642431"/>
            <a:ext cx="1126665" cy="4776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Single</a:t>
            </a:r>
            <a:r>
              <a:rPr lang="en-US" altLang="zh-TW" i="1" dirty="0" smtClean="0"/>
              <a:t>-Segment </a:t>
            </a:r>
            <a:r>
              <a:rPr lang="en-US" altLang="zh-TW" i="1" dirty="0"/>
              <a:t>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304764"/>
            <a:ext cx="4566195" cy="216024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647564" y="3068960"/>
            <a:ext cx="7810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endParaRPr lang="en-US" altLang="zh-TW" dirty="0"/>
          </a:p>
          <a:p>
            <a:r>
              <a:rPr lang="en-US" altLang="zh-TW" dirty="0" smtClean="0"/>
              <a:t>memory complexity of </a:t>
            </a:r>
            <a:r>
              <a:rPr lang="en-US" altLang="zh-TW" dirty="0"/>
              <a:t>the SRM grows </a:t>
            </a:r>
            <a:r>
              <a:rPr lang="en-US" altLang="zh-TW" dirty="0" err="1"/>
              <a:t>quadratically</a:t>
            </a:r>
            <a:r>
              <a:rPr lang="en-US" altLang="zh-TW" dirty="0"/>
              <a:t> in the number </a:t>
            </a:r>
            <a:r>
              <a:rPr lang="en-US" altLang="zh-TW" dirty="0" smtClean="0"/>
              <a:t>of states</a:t>
            </a:r>
            <a:endParaRPr lang="zh-TW" altLang="en-US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907271"/>
            <a:ext cx="2618146" cy="1869066"/>
          </a:xfrm>
          <a:prstGeom prst="rect">
            <a:avLst/>
          </a:prstGeom>
        </p:spPr>
      </p:pic>
      <p:cxnSp>
        <p:nvCxnSpPr>
          <p:cNvPr id="18" name="直線單箭頭接點 17"/>
          <p:cNvCxnSpPr/>
          <p:nvPr/>
        </p:nvCxnSpPr>
        <p:spPr>
          <a:xfrm>
            <a:off x="3779912" y="4077072"/>
            <a:ext cx="46805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1223628" y="5776337"/>
            <a:ext cx="0" cy="3529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/>
              <p:cNvSpPr txBox="1"/>
              <p:nvPr/>
            </p:nvSpPr>
            <p:spPr>
              <a:xfrm>
                <a:off x="4283505" y="4689140"/>
                <a:ext cx="10802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505" y="4689140"/>
                <a:ext cx="1080230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92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Single</a:t>
            </a:r>
            <a:r>
              <a:rPr lang="en-US" altLang="zh-TW" i="1" dirty="0" smtClean="0"/>
              <a:t>-Segment </a:t>
            </a:r>
            <a:r>
              <a:rPr lang="en-US" altLang="zh-TW" i="1" dirty="0"/>
              <a:t>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304764"/>
            <a:ext cx="4566195" cy="216024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539552" y="3239592"/>
            <a:ext cx="7810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r>
              <a:rPr lang="en-US" altLang="zh-TW" dirty="0" smtClean="0"/>
              <a:t>bit-AND </a:t>
            </a:r>
            <a:r>
              <a:rPr lang="en-US" altLang="zh-TW" dirty="0"/>
              <a:t>and bit-OR on the </a:t>
            </a:r>
            <a:r>
              <a:rPr lang="en-US" altLang="zh-TW" dirty="0" smtClean="0"/>
              <a:t>state vector </a:t>
            </a:r>
            <a:r>
              <a:rPr lang="en-US" altLang="zh-TW" dirty="0"/>
              <a:t>becomes a proportionally more complex operation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75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Single</a:t>
            </a:r>
            <a:r>
              <a:rPr lang="en-US" altLang="zh-TW" i="1" dirty="0" smtClean="0"/>
              <a:t>-Segment </a:t>
            </a:r>
            <a:r>
              <a:rPr lang="en-US" altLang="zh-TW" i="1" dirty="0"/>
              <a:t>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304764"/>
            <a:ext cx="4566195" cy="216024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647564" y="3104964"/>
            <a:ext cx="7810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3.</a:t>
            </a:r>
            <a:endParaRPr lang="en-US" altLang="zh-TW" dirty="0"/>
          </a:p>
          <a:p>
            <a:r>
              <a:rPr lang="en-US" altLang="zh-TW" dirty="0"/>
              <a:t>the SRM is usually very sparse in the NFAs for </a:t>
            </a:r>
            <a:r>
              <a:rPr lang="en-US" altLang="zh-TW" dirty="0" smtClean="0"/>
              <a:t>most real-life </a:t>
            </a:r>
            <a:r>
              <a:rPr lang="en-US" altLang="zh-TW" dirty="0"/>
              <a:t>regexes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771135"/>
            <a:ext cx="3172916" cy="2265110"/>
          </a:xfrm>
          <a:prstGeom prst="rect">
            <a:avLst/>
          </a:prstGeom>
        </p:spPr>
      </p:pic>
      <p:sp>
        <p:nvSpPr>
          <p:cNvPr id="3" name="橢圓 2"/>
          <p:cNvSpPr/>
          <p:nvPr/>
        </p:nvSpPr>
        <p:spPr>
          <a:xfrm>
            <a:off x="2699792" y="4183610"/>
            <a:ext cx="144016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475656" y="5157192"/>
            <a:ext cx="144016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304764"/>
            <a:ext cx="4566195" cy="216024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537012"/>
            <a:ext cx="4914900" cy="24193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904148" y="2744924"/>
            <a:ext cx="2848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\</a:t>
            </a:r>
            <a:r>
              <a:rPr lang="en-US" altLang="zh-TW" dirty="0"/>
              <a:t>x2F(</a:t>
            </a:r>
            <a:r>
              <a:rPr lang="en-US" altLang="zh-TW" dirty="0" err="1"/>
              <a:t>fn|s</a:t>
            </a:r>
            <a:r>
              <a:rPr lang="en-US" altLang="zh-TW" dirty="0"/>
              <a:t>)\x3F[^\r\n]*(</a:t>
            </a:r>
            <a:r>
              <a:rPr lang="en-US" altLang="zh-TW" dirty="0" err="1"/>
              <a:t>i</a:t>
            </a:r>
            <a:r>
              <a:rPr lang="en-US" altLang="zh-TW" dirty="0" smtClean="0"/>
              <a:t>|&amp;*)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065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99" y="1304764"/>
            <a:ext cx="4566195" cy="216024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3537012"/>
            <a:ext cx="4914900" cy="241935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187624" y="3465003"/>
            <a:ext cx="4391140" cy="820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187624" y="4401108"/>
            <a:ext cx="439114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187624" y="5229200"/>
            <a:ext cx="4391140" cy="6314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747649" y="3753036"/>
            <a:ext cx="1776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Segment 0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760132" y="4597387"/>
            <a:ext cx="1776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Segment 1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760132" y="5373216"/>
            <a:ext cx="1776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Segment 2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14" name="圓角矩形圖說文字 13"/>
          <p:cNvSpPr/>
          <p:nvPr/>
        </p:nvSpPr>
        <p:spPr>
          <a:xfrm>
            <a:off x="5328194" y="2996951"/>
            <a:ext cx="2088122" cy="393189"/>
          </a:xfrm>
          <a:prstGeom prst="wedgeRoundRectCallout">
            <a:avLst>
              <a:gd name="adj1" fmla="val -65628"/>
              <a:gd name="adj2" fmla="val 1479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solidFill>
                  <a:schemeClr val="tx1"/>
                </a:solidFill>
              </a:rPr>
              <a:t>Forward-pseudo state 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8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4232" y="548680"/>
            <a:ext cx="7696200" cy="592138"/>
          </a:xfrm>
        </p:spPr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0" y="3637942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67944" y="384838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99992" y="3841303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99992" y="4705399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256" y="1340768"/>
            <a:ext cx="4106232" cy="4811933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412776"/>
            <a:ext cx="456619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76907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(1,2,3)</a:t>
            </a:r>
          </a:p>
          <a:p>
            <a:r>
              <a:rPr lang="en-US" altLang="zh-TW" dirty="0"/>
              <a:t>Q : </a:t>
            </a:r>
            <a:r>
              <a:rPr lang="en-US" altLang="zh-TW" dirty="0" smtClean="0"/>
              <a:t>100</a:t>
            </a:r>
            <a:endParaRPr lang="en-US" altLang="zh-TW" dirty="0"/>
          </a:p>
          <a:p>
            <a:r>
              <a:rPr lang="en-US" altLang="zh-TW" dirty="0"/>
              <a:t>V : 000  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</a:t>
            </a:r>
            <a:r>
              <a:rPr lang="en-US" altLang="zh-TW" dirty="0" smtClean="0">
                <a:sym typeface="Wingdings" panose="05000000000000000000" pitchFamily="2" charset="2"/>
              </a:rPr>
              <a:t>(4,5,6)</a:t>
            </a:r>
            <a:endParaRPr lang="en-US" altLang="zh-TW" dirty="0" smtClean="0"/>
          </a:p>
          <a:p>
            <a:r>
              <a:rPr lang="en-US" altLang="zh-TW" dirty="0"/>
              <a:t>Q : 000</a:t>
            </a:r>
          </a:p>
          <a:p>
            <a:r>
              <a:rPr lang="en-US" altLang="zh-TW" dirty="0"/>
              <a:t>V : 000  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76902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Q : 000</a:t>
            </a:r>
          </a:p>
          <a:p>
            <a:r>
              <a:rPr lang="en-US" altLang="zh-TW" dirty="0"/>
              <a:t>V : 000  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\x2Ffn\x3Fssi</a:t>
            </a:r>
          </a:p>
        </p:txBody>
      </p:sp>
      <p:sp>
        <p:nvSpPr>
          <p:cNvPr id="4" name="橢圓 3"/>
          <p:cNvSpPr/>
          <p:nvPr/>
        </p:nvSpPr>
        <p:spPr>
          <a:xfrm>
            <a:off x="35496" y="312911"/>
            <a:ext cx="324036" cy="2717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8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Q </a:t>
            </a:r>
            <a:r>
              <a:rPr lang="en-US" altLang="zh-TW" dirty="0"/>
              <a:t>= </a:t>
            </a:r>
            <a:r>
              <a:rPr lang="en-US" altLang="zh-TW" dirty="0" smtClean="0"/>
              <a:t>100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 </a:t>
            </a:r>
            <a:r>
              <a:rPr lang="en-US" altLang="zh-TW" dirty="0"/>
              <a:t>T and C</a:t>
            </a:r>
            <a:r>
              <a:rPr lang="en-US" altLang="zh-TW" dirty="0" smtClean="0"/>
              <a:t>(\</a:t>
            </a:r>
            <a:r>
              <a:rPr lang="en-US" altLang="zh-TW" dirty="0"/>
              <a:t>x2F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= 100 and 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= 100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Q </a:t>
            </a:r>
            <a:r>
              <a:rPr lang="en-US" altLang="zh-TW" dirty="0"/>
              <a:t>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=  T and C(\x2F)</a:t>
            </a:r>
          </a:p>
          <a:p>
            <a:r>
              <a:rPr lang="en-US" altLang="zh-TW" dirty="0"/>
              <a:t>   = </a:t>
            </a:r>
            <a:r>
              <a:rPr lang="en-US" altLang="zh-TW" dirty="0" smtClean="0"/>
              <a:t>000 </a:t>
            </a:r>
            <a:r>
              <a:rPr lang="en-US" altLang="zh-TW" dirty="0"/>
              <a:t>and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   = </a:t>
            </a:r>
            <a:r>
              <a:rPr lang="en-US" altLang="zh-TW" dirty="0" smtClean="0"/>
              <a:t>000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60024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Q </a:t>
            </a:r>
            <a:r>
              <a:rPr lang="en-US" altLang="zh-TW" dirty="0"/>
              <a:t>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=  T and C(\x2F)</a:t>
            </a:r>
          </a:p>
          <a:p>
            <a:r>
              <a:rPr lang="en-US" altLang="zh-TW" dirty="0"/>
              <a:t>   = </a:t>
            </a:r>
            <a:r>
              <a:rPr lang="en-US" altLang="zh-TW" dirty="0" smtClean="0"/>
              <a:t>000 </a:t>
            </a:r>
            <a:r>
              <a:rPr lang="en-US" altLang="zh-TW" dirty="0"/>
              <a:t>and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   = </a:t>
            </a:r>
            <a:r>
              <a:rPr lang="en-US" altLang="zh-TW" dirty="0" smtClean="0"/>
              <a:t>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</a:t>
            </a:r>
            <a:r>
              <a:rPr lang="en-US" altLang="zh-TW" sz="2000" dirty="0">
                <a:solidFill>
                  <a:srgbClr val="FF0000"/>
                </a:solidFill>
              </a:rPr>
              <a:t>\x2F</a:t>
            </a:r>
            <a:r>
              <a:rPr lang="en-US" altLang="zh-TW" sz="2000" dirty="0"/>
              <a:t>fn\x3Fssi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575556" y="109550"/>
            <a:ext cx="1087974" cy="6551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439652" y="3369766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586272" y="3383464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738400" y="3383464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6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 100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</a:t>
            </a:r>
            <a:r>
              <a:rPr lang="en-US" altLang="zh-TW" sz="2000" dirty="0">
                <a:solidFill>
                  <a:srgbClr val="FF0000"/>
                </a:solidFill>
              </a:rPr>
              <a:t>\x2F</a:t>
            </a:r>
            <a:r>
              <a:rPr lang="en-US" altLang="zh-TW" sz="2000" dirty="0"/>
              <a:t>fn\x3Fssi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575556" y="109550"/>
            <a:ext cx="1087974" cy="6551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439652" y="3369766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586272" y="3383464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738400" y="3383464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077969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07232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068739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14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NFA</a:t>
            </a:r>
            <a:r>
              <a:rPr lang="en-US" altLang="zh-TW" sz="1800" dirty="0" smtClean="0"/>
              <a:t>(</a:t>
            </a:r>
            <a:r>
              <a:rPr lang="en-US" altLang="zh-TW" sz="1800" dirty="0"/>
              <a:t>Basic modified McNaughton-Yamada Constructions</a:t>
            </a:r>
            <a:r>
              <a:rPr lang="en-US" altLang="zh-TW" sz="1800" dirty="0" smtClean="0"/>
              <a:t>)</a:t>
            </a:r>
            <a:endParaRPr lang="zh-TW" altLang="en-US" sz="1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7"/>
            <a:ext cx="7696200" cy="487203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874293"/>
            <a:ext cx="4248150" cy="200977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340768"/>
            <a:ext cx="7115175" cy="1533525"/>
          </a:xfrm>
          <a:prstGeom prst="rect">
            <a:avLst/>
          </a:prstGeom>
        </p:spPr>
      </p:pic>
      <p:sp>
        <p:nvSpPr>
          <p:cNvPr id="48" name="矩形 47"/>
          <p:cNvSpPr/>
          <p:nvPr/>
        </p:nvSpPr>
        <p:spPr>
          <a:xfrm>
            <a:off x="1331640" y="5215158"/>
            <a:ext cx="2848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\</a:t>
            </a:r>
            <a:r>
              <a:rPr lang="en-US" altLang="zh-TW" dirty="0"/>
              <a:t>x2F(</a:t>
            </a:r>
            <a:r>
              <a:rPr lang="en-US" altLang="zh-TW" dirty="0" err="1"/>
              <a:t>fn|s</a:t>
            </a:r>
            <a:r>
              <a:rPr lang="en-US" altLang="zh-TW" dirty="0"/>
              <a:t>)\x3F[^\r\n]*(</a:t>
            </a:r>
            <a:r>
              <a:rPr lang="en-US" altLang="zh-TW" dirty="0" err="1"/>
              <a:t>i</a:t>
            </a:r>
            <a:r>
              <a:rPr lang="en-US" altLang="zh-TW" dirty="0" smtClean="0"/>
              <a:t>|&amp;*)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4125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</a:t>
            </a:r>
            <a:r>
              <a:rPr lang="en-US" altLang="zh-TW" dirty="0" smtClean="0"/>
              <a:t>010 or 100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= 110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</a:t>
            </a:r>
            <a:r>
              <a:rPr lang="en-US" altLang="zh-TW" sz="2000" dirty="0">
                <a:solidFill>
                  <a:srgbClr val="FF0000"/>
                </a:solidFill>
              </a:rPr>
              <a:t>f</a:t>
            </a:r>
            <a:r>
              <a:rPr lang="en-US" altLang="zh-TW" sz="2000" dirty="0"/>
              <a:t>n\x3Fssi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575556" y="73546"/>
            <a:ext cx="1080120" cy="6911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5344664" y="764704"/>
            <a:ext cx="14235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2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010or100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110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</a:t>
            </a:r>
            <a:r>
              <a:rPr lang="en-US" altLang="zh-TW" sz="2000" dirty="0">
                <a:solidFill>
                  <a:srgbClr val="FF0000"/>
                </a:solidFill>
              </a:rPr>
              <a:t>f</a:t>
            </a:r>
            <a:r>
              <a:rPr lang="en-US" altLang="zh-TW" sz="2000" dirty="0"/>
              <a:t>n\x3Fssi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575556" y="73544"/>
            <a:ext cx="1044116" cy="6911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7596336" y="1052736"/>
            <a:ext cx="1368152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/>
          <p:nvPr/>
        </p:nvCxnSpPr>
        <p:spPr>
          <a:xfrm flipV="1">
            <a:off x="1439652" y="5697252"/>
            <a:ext cx="2196244" cy="8640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4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010or100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110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 110 and 010 = 010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100 and 001 = 000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</a:t>
            </a:r>
            <a:r>
              <a:rPr lang="en-US" altLang="zh-TW" sz="2000" dirty="0">
                <a:solidFill>
                  <a:srgbClr val="FF0000"/>
                </a:solidFill>
              </a:rPr>
              <a:t>f</a:t>
            </a:r>
            <a:r>
              <a:rPr lang="en-US" altLang="zh-TW" sz="2000" dirty="0"/>
              <a:t>n\x3Fssi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1871700" y="171147"/>
            <a:ext cx="864096" cy="521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439652" y="3789040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586272" y="3802738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738400" y="3802738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</a:t>
            </a:r>
            <a:r>
              <a:rPr lang="en-US" altLang="zh-TW" dirty="0"/>
              <a:t>0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644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001or100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</a:t>
            </a:r>
            <a:r>
              <a:rPr lang="en-US" altLang="zh-TW" sz="2000" dirty="0">
                <a:solidFill>
                  <a:srgbClr val="FF0000"/>
                </a:solidFill>
              </a:rPr>
              <a:t>n</a:t>
            </a:r>
            <a:r>
              <a:rPr lang="en-US" altLang="zh-TW" sz="2000" dirty="0"/>
              <a:t>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1871700" y="171147"/>
            <a:ext cx="864096" cy="521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5344664" y="1016732"/>
            <a:ext cx="14235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2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001or100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 101 and 001 = 001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</a:t>
            </a:r>
            <a:r>
              <a:rPr lang="en-US" altLang="zh-TW" sz="2000" dirty="0">
                <a:solidFill>
                  <a:srgbClr val="FF0000"/>
                </a:solidFill>
              </a:rPr>
              <a:t>n</a:t>
            </a:r>
            <a:r>
              <a:rPr lang="en-US" altLang="zh-TW" sz="2000" dirty="0"/>
              <a:t>\x3Fssi</a:t>
            </a:r>
          </a:p>
        </p:txBody>
      </p:sp>
      <p:sp>
        <p:nvSpPr>
          <p:cNvPr id="6" name="橢圓 5"/>
          <p:cNvSpPr/>
          <p:nvPr/>
        </p:nvSpPr>
        <p:spPr>
          <a:xfrm>
            <a:off x="2987824" y="171147"/>
            <a:ext cx="864096" cy="521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439652" y="4221088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586272" y="4234786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738400" y="4234786"/>
            <a:ext cx="725588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45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</a:t>
            </a:r>
            <a:r>
              <a:rPr lang="en-US" altLang="zh-TW" sz="2000" dirty="0">
                <a:solidFill>
                  <a:srgbClr val="FF0000"/>
                </a:solidFill>
              </a:rPr>
              <a:t>\x3F</a:t>
            </a:r>
            <a:r>
              <a:rPr lang="en-US" altLang="zh-TW" sz="2000" dirty="0"/>
              <a:t>ssi</a:t>
            </a:r>
          </a:p>
        </p:txBody>
      </p:sp>
      <p:sp>
        <p:nvSpPr>
          <p:cNvPr id="6" name="橢圓 5"/>
          <p:cNvSpPr/>
          <p:nvPr/>
        </p:nvSpPr>
        <p:spPr>
          <a:xfrm>
            <a:off x="2951820" y="198528"/>
            <a:ext cx="933872" cy="494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F1=1,F2=0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5344664" y="1268760"/>
            <a:ext cx="14235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0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>
                <a:solidFill>
                  <a:srgbClr val="FF0000"/>
                </a:solidFill>
              </a:rPr>
              <a:t>010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</a:t>
            </a:r>
            <a:r>
              <a:rPr lang="en-US" altLang="zh-TW" sz="2000" dirty="0">
                <a:solidFill>
                  <a:srgbClr val="FF0000"/>
                </a:solidFill>
              </a:rPr>
              <a:t>\x3F</a:t>
            </a:r>
            <a:r>
              <a:rPr lang="en-US" altLang="zh-TW" sz="2000" dirty="0"/>
              <a:t>ssi</a:t>
            </a:r>
          </a:p>
        </p:txBody>
      </p:sp>
      <p:sp>
        <p:nvSpPr>
          <p:cNvPr id="6" name="橢圓 5"/>
          <p:cNvSpPr/>
          <p:nvPr/>
        </p:nvSpPr>
        <p:spPr>
          <a:xfrm>
            <a:off x="2987824" y="235600"/>
            <a:ext cx="897868" cy="4210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/>
              <a:t>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596336" y="764704"/>
            <a:ext cx="14235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" name="直線單箭頭接點 22"/>
          <p:cNvCxnSpPr/>
          <p:nvPr/>
        </p:nvCxnSpPr>
        <p:spPr>
          <a:xfrm flipV="1">
            <a:off x="762000" y="5625244"/>
            <a:ext cx="2976400" cy="900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4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100 and 000 =000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010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010 and 011 = 010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</a:t>
            </a:r>
            <a:r>
              <a:rPr lang="en-US" altLang="zh-TW" sz="2000" dirty="0">
                <a:solidFill>
                  <a:srgbClr val="FF0000"/>
                </a:solidFill>
              </a:rPr>
              <a:t>\x3F</a:t>
            </a:r>
            <a:r>
              <a:rPr lang="en-US" altLang="zh-TW" sz="2000" dirty="0"/>
              <a:t>ssi</a:t>
            </a:r>
          </a:p>
        </p:txBody>
      </p:sp>
      <p:sp>
        <p:nvSpPr>
          <p:cNvPr id="6" name="橢圓 5"/>
          <p:cNvSpPr/>
          <p:nvPr/>
        </p:nvSpPr>
        <p:spPr>
          <a:xfrm>
            <a:off x="1547664" y="980728"/>
            <a:ext cx="1116124" cy="6364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1439652" y="3599486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2586272" y="3613184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3738400" y="3613184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4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 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si</a:t>
            </a:r>
          </a:p>
        </p:txBody>
      </p:sp>
      <p:sp>
        <p:nvSpPr>
          <p:cNvPr id="6" name="橢圓 5"/>
          <p:cNvSpPr/>
          <p:nvPr/>
        </p:nvSpPr>
        <p:spPr>
          <a:xfrm>
            <a:off x="1547664" y="980728"/>
            <a:ext cx="1116124" cy="6364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1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5580112" y="2744924"/>
            <a:ext cx="1080120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5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>
                <a:solidFill>
                  <a:srgbClr val="FF0000"/>
                </a:solidFill>
              </a:rPr>
              <a:t>111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si</a:t>
            </a:r>
          </a:p>
        </p:txBody>
      </p:sp>
      <p:sp>
        <p:nvSpPr>
          <p:cNvPr id="6" name="橢圓 5"/>
          <p:cNvSpPr/>
          <p:nvPr/>
        </p:nvSpPr>
        <p:spPr>
          <a:xfrm>
            <a:off x="1547664" y="980728"/>
            <a:ext cx="1116124" cy="6364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704348" y="2492896"/>
            <a:ext cx="972108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4031940" y="5661248"/>
            <a:ext cx="2736304" cy="900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3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Single-Segment SR-NFA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927091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63573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\x2Ffn\x3Fssi</a:t>
            </a:r>
          </a:p>
          <a:p>
            <a:r>
              <a:rPr lang="en-US" altLang="zh-TW" dirty="0" smtClean="0"/>
              <a:t>Q = 10000000 (initial state from root)</a:t>
            </a:r>
          </a:p>
          <a:p>
            <a:r>
              <a:rPr lang="en-US" altLang="zh-TW" dirty="0"/>
              <a:t>V = </a:t>
            </a:r>
            <a:r>
              <a:rPr lang="en-US" altLang="zh-TW" dirty="0" smtClean="0"/>
              <a:t>00000000</a:t>
            </a:r>
            <a:endParaRPr lang="en-US" altLang="zh-TW" dirty="0"/>
          </a:p>
        </p:txBody>
      </p:sp>
      <p:sp>
        <p:nvSpPr>
          <p:cNvPr id="6" name="橢圓 5"/>
          <p:cNvSpPr/>
          <p:nvPr/>
        </p:nvSpPr>
        <p:spPr>
          <a:xfrm>
            <a:off x="798004" y="1772816"/>
            <a:ext cx="245604" cy="2520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215516" y="3248980"/>
            <a:ext cx="2848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\</a:t>
            </a:r>
            <a:r>
              <a:rPr lang="en-US" altLang="zh-TW" dirty="0"/>
              <a:t>x2F(</a:t>
            </a:r>
            <a:r>
              <a:rPr lang="en-US" altLang="zh-TW" dirty="0" err="1"/>
              <a:t>fn|s</a:t>
            </a:r>
            <a:r>
              <a:rPr lang="en-US" altLang="zh-TW" dirty="0"/>
              <a:t>)\x3F[^\r\n]*(</a:t>
            </a:r>
            <a:r>
              <a:rPr lang="en-US" altLang="zh-TW" dirty="0" err="1"/>
              <a:t>i</a:t>
            </a:r>
            <a:r>
              <a:rPr lang="en-US" altLang="zh-TW" dirty="0" smtClean="0"/>
              <a:t>|&amp;*)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3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100 and 000 = 000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001 and 101 = 001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111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111 and 000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si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6" y="1037072"/>
            <a:ext cx="1260140" cy="5917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1439652" y="4463582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2586272" y="4477280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738400" y="4477280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3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6" y="1037072"/>
            <a:ext cx="1260140" cy="5917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1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5616116" y="2996952"/>
            <a:ext cx="1049624" cy="2255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53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>
                <a:solidFill>
                  <a:srgbClr val="FF0000"/>
                </a:solidFill>
              </a:rPr>
              <a:t>111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5" y="1016732"/>
            <a:ext cx="1260141" cy="6364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704348" y="2492896"/>
            <a:ext cx="972108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4031940" y="5661248"/>
            <a:ext cx="2736304" cy="900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100 and 000 = 000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001 and 101 = 001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111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111 and 000 = 000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</a:t>
            </a:r>
            <a:r>
              <a:rPr lang="en-US" altLang="zh-TW" sz="2000" dirty="0">
                <a:solidFill>
                  <a:srgbClr val="FF0000"/>
                </a:solidFill>
              </a:rPr>
              <a:t>s</a:t>
            </a:r>
            <a:r>
              <a:rPr lang="en-US" altLang="zh-TW" sz="2000" dirty="0"/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6" y="1037072"/>
            <a:ext cx="1260140" cy="5917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1439652" y="4463582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2586272" y="4477280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738400" y="4477280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1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\x2Ffn\x3Fss</a:t>
            </a:r>
            <a:r>
              <a:rPr lang="en-US" altLang="zh-TW" sz="20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6" y="1037072"/>
            <a:ext cx="1260140" cy="5917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1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5616116" y="2996952"/>
            <a:ext cx="1049624" cy="2255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8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>
                <a:solidFill>
                  <a:srgbClr val="FF0000"/>
                </a:solidFill>
              </a:rPr>
              <a:t>111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V </a:t>
            </a:r>
            <a:r>
              <a:rPr lang="en-US" altLang="zh-TW" dirty="0" smtClean="0"/>
              <a:t> =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\x2Ffn\x3Fss</a:t>
            </a:r>
            <a:r>
              <a:rPr lang="en-US" altLang="zh-TW" sz="20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2915815" y="1016732"/>
            <a:ext cx="1260141" cy="6364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4" name="矩形 3"/>
          <p:cNvSpPr/>
          <p:nvPr/>
        </p:nvSpPr>
        <p:spPr>
          <a:xfrm>
            <a:off x="7704348" y="2492896"/>
            <a:ext cx="972108" cy="252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4031940" y="5661248"/>
            <a:ext cx="2736304" cy="900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Multi-Segment SR-NFA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000" y="6392180"/>
            <a:ext cx="1600200" cy="457200"/>
          </a:xfrm>
        </p:spPr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73546"/>
            <a:ext cx="4914900" cy="241935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031940" y="253566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F1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63988" y="269825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F2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463988" y="1133921"/>
            <a:ext cx="54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F3</a:t>
            </a:r>
            <a:endParaRPr lang="zh-TW" altLang="en-US" sz="14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2272" y="8620"/>
            <a:ext cx="4034224" cy="472755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2456892"/>
            <a:ext cx="4500500" cy="2279278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43508" y="5097958"/>
            <a:ext cx="286002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0 : </a:t>
            </a:r>
            <a:r>
              <a:rPr lang="en-US" altLang="zh-TW" dirty="0"/>
              <a:t>(1,2,3)</a:t>
            </a:r>
            <a:endParaRPr lang="en-US" altLang="zh-TW" dirty="0" smtClean="0"/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</a:t>
            </a:r>
            <a:r>
              <a:rPr lang="en-US" altLang="zh-TW" dirty="0" err="1" smtClean="0"/>
              <a:t>orQ</a:t>
            </a:r>
            <a:r>
              <a:rPr lang="en-US" altLang="zh-TW" dirty="0"/>
              <a:t> </a:t>
            </a:r>
            <a:r>
              <a:rPr lang="en-US" altLang="zh-TW" dirty="0" smtClean="0"/>
              <a:t>= 000or100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= 100 and 000 = 000</a:t>
            </a:r>
            <a:endParaRPr lang="en-US" altLang="zh-TW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03848" y="5092315"/>
            <a:ext cx="286002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1 : (4,5,6)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001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001 and 001= 001</a:t>
            </a:r>
            <a:endParaRPr lang="en-US" altLang="zh-TW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284484" y="5088728"/>
            <a:ext cx="285951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Segment 2 : (7,8)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111</a:t>
            </a:r>
            <a:endParaRPr lang="en-US" altLang="zh-TW" dirty="0"/>
          </a:p>
          <a:p>
            <a:r>
              <a:rPr lang="en-US" altLang="zh-TW" dirty="0"/>
              <a:t>V </a:t>
            </a:r>
            <a:r>
              <a:rPr lang="en-US" altLang="zh-TW" dirty="0" smtClean="0"/>
              <a:t> = 111 and 010= 010</a:t>
            </a:r>
            <a:endParaRPr lang="en-US" altLang="zh-TW" dirty="0"/>
          </a:p>
        </p:txBody>
      </p:sp>
      <p:sp>
        <p:nvSpPr>
          <p:cNvPr id="16" name="矩形 15"/>
          <p:cNvSpPr/>
          <p:nvPr/>
        </p:nvSpPr>
        <p:spPr>
          <a:xfrm>
            <a:off x="107504" y="4714188"/>
            <a:ext cx="24897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TW" sz="2000" dirty="0"/>
              <a:t>Input : \x2Ffn\x3Fss</a:t>
            </a:r>
            <a:r>
              <a:rPr lang="en-US" altLang="zh-TW" sz="20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6" name="橢圓 5"/>
          <p:cNvSpPr/>
          <p:nvPr/>
        </p:nvSpPr>
        <p:spPr>
          <a:xfrm>
            <a:off x="3239852" y="1808820"/>
            <a:ext cx="104411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143508" y="6372036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F1=0,F2=0</a:t>
            </a:r>
            <a:endParaRPr lang="en-US" altLang="zh-TW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3203848" y="6366393"/>
            <a:ext cx="2860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F3 = 0</a:t>
            </a:r>
            <a:endParaRPr lang="en-US" altLang="zh-TW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84484" y="6362806"/>
            <a:ext cx="28595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non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1439652" y="4005064"/>
            <a:ext cx="1157636" cy="2615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2586272" y="4018762"/>
            <a:ext cx="1157636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738400" y="4018762"/>
            <a:ext cx="833600" cy="2478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2915816" y="1037072"/>
            <a:ext cx="1296144" cy="5917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37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49" y="2127728"/>
            <a:ext cx="6325501" cy="3366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803" y="2595305"/>
            <a:ext cx="5774592" cy="339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449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3220" y="1476722"/>
            <a:ext cx="5593759" cy="453072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80379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39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2168860"/>
            <a:ext cx="71342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</a:t>
            </a:r>
            <a:r>
              <a:rPr lang="en-US" altLang="zh-TW" dirty="0" smtClean="0">
                <a:solidFill>
                  <a:srgbClr val="FF0000"/>
                </a:solidFill>
              </a:rPr>
              <a:t>\x2F</a:t>
            </a:r>
            <a:r>
              <a:rPr lang="en-US" altLang="zh-TW" dirty="0" smtClean="0"/>
              <a:t>fn\x3Fssi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Q </a:t>
            </a:r>
            <a:r>
              <a:rPr lang="en-US" altLang="zh-TW" dirty="0"/>
              <a:t>= 10000000 </a:t>
            </a:r>
            <a:endParaRPr lang="en-US" altLang="zh-TW" dirty="0" smtClean="0"/>
          </a:p>
          <a:p>
            <a:r>
              <a:rPr lang="en-US" altLang="zh-TW" dirty="0" smtClean="0"/>
              <a:t>V </a:t>
            </a:r>
            <a:r>
              <a:rPr lang="en-US" altLang="zh-TW" dirty="0"/>
              <a:t>= </a:t>
            </a:r>
            <a:r>
              <a:rPr lang="en-US" altLang="zh-TW" dirty="0" smtClean="0"/>
              <a:t> T and C</a:t>
            </a:r>
            <a:r>
              <a:rPr lang="en-US" altLang="zh-TW" dirty="0"/>
              <a:t>(\x2F)</a:t>
            </a:r>
          </a:p>
          <a:p>
            <a:r>
              <a:rPr lang="en-US" altLang="zh-TW" dirty="0" smtClean="0"/>
              <a:t>    = 10000000 and </a:t>
            </a:r>
            <a:r>
              <a:rPr lang="en-US" altLang="zh-TW" dirty="0" smtClean="0">
                <a:solidFill>
                  <a:srgbClr val="FF0000"/>
                </a:solidFill>
              </a:rPr>
              <a:t>10000100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= 10000000</a:t>
            </a:r>
          </a:p>
        </p:txBody>
      </p:sp>
      <p:sp>
        <p:nvSpPr>
          <p:cNvPr id="13" name="橢圓 12"/>
          <p:cNvSpPr/>
          <p:nvPr/>
        </p:nvSpPr>
        <p:spPr>
          <a:xfrm>
            <a:off x="1223628" y="1628800"/>
            <a:ext cx="864096" cy="4863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71700" y="4833156"/>
            <a:ext cx="273630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5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Throughput scaling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40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1304764"/>
            <a:ext cx="5627910" cy="423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3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</a:t>
            </a:r>
            <a:r>
              <a:rPr lang="en-US" altLang="zh-TW" dirty="0" smtClean="0">
                <a:solidFill>
                  <a:srgbClr val="FF0000"/>
                </a:solidFill>
              </a:rPr>
              <a:t>f</a:t>
            </a:r>
            <a:r>
              <a:rPr lang="en-US" altLang="zh-TW" dirty="0" smtClean="0"/>
              <a:t>n\x3Fssi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R(1) or Q</a:t>
            </a:r>
          </a:p>
          <a:p>
            <a:r>
              <a:rPr lang="en-US" altLang="zh-TW" dirty="0" smtClean="0"/>
              <a:t>    = </a:t>
            </a:r>
            <a:r>
              <a:rPr lang="en-US" altLang="zh-TW" dirty="0" smtClean="0"/>
              <a:t>01010000 </a:t>
            </a:r>
            <a:r>
              <a:rPr lang="en-US" altLang="zh-TW" dirty="0" smtClean="0"/>
              <a:t>or 10000000</a:t>
            </a:r>
          </a:p>
          <a:p>
            <a:r>
              <a:rPr lang="en-US" altLang="zh-TW" dirty="0" smtClean="0"/>
              <a:t>    =11010000</a:t>
            </a:r>
          </a:p>
          <a:p>
            <a:r>
              <a:rPr lang="en-US" altLang="zh-TW" dirty="0" smtClean="0"/>
              <a:t>V : T and C(f)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11010000 and 01000100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01000000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2244155" y="1424798"/>
            <a:ext cx="671661" cy="456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44108" y="2024844"/>
            <a:ext cx="2700300" cy="2611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943708" y="5301208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2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en-US" altLang="zh-TW" dirty="0" smtClean="0"/>
              <a:t>\x3Fssi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R(2) or Q</a:t>
            </a:r>
          </a:p>
          <a:p>
            <a:r>
              <a:rPr lang="en-US" altLang="zh-TW" dirty="0" smtClean="0"/>
              <a:t>    = 00100000 or 10000000</a:t>
            </a:r>
          </a:p>
          <a:p>
            <a:r>
              <a:rPr lang="en-US" altLang="zh-TW" dirty="0" smtClean="0"/>
              <a:t>    = 10100000</a:t>
            </a:r>
          </a:p>
          <a:p>
            <a:r>
              <a:rPr lang="en-US" altLang="zh-TW" dirty="0" smtClean="0"/>
              <a:t>V : T and C(n)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10100000 and 00100100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00100000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3095836" y="1422152"/>
            <a:ext cx="671661" cy="456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0112" y="2276872"/>
            <a:ext cx="2700300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892040" y="5772078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7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\x2Ffn</a:t>
            </a:r>
            <a:r>
              <a:rPr lang="en-US" altLang="zh-TW" dirty="0" smtClean="0">
                <a:solidFill>
                  <a:srgbClr val="FF0000"/>
                </a:solidFill>
              </a:rPr>
              <a:t>\x3F</a:t>
            </a:r>
            <a:r>
              <a:rPr lang="en-US" altLang="zh-TW" dirty="0" smtClean="0"/>
              <a:t>ssi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R(3) or Q</a:t>
            </a:r>
          </a:p>
          <a:p>
            <a:r>
              <a:rPr lang="en-US" altLang="zh-TW" dirty="0" smtClean="0"/>
              <a:t>    = 00001000 or 10000000</a:t>
            </a:r>
          </a:p>
          <a:p>
            <a:r>
              <a:rPr lang="en-US" altLang="zh-TW" dirty="0" smtClean="0"/>
              <a:t>    = 10001000</a:t>
            </a:r>
          </a:p>
          <a:p>
            <a:r>
              <a:rPr lang="en-US" altLang="zh-TW" dirty="0" smtClean="0"/>
              <a:t>V : T and C(\x3f)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10001000 and 00001100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00001000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4015941" y="1640822"/>
            <a:ext cx="832981" cy="456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0112" y="2492896"/>
            <a:ext cx="2700300" cy="2503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945804" y="5071735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39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\x2Ffn\x3F</a:t>
            </a:r>
            <a:r>
              <a:rPr lang="en-US" altLang="zh-TW" dirty="0" smtClean="0">
                <a:solidFill>
                  <a:srgbClr val="FF0000"/>
                </a:solidFill>
              </a:rPr>
              <a:t>s</a:t>
            </a:r>
            <a:r>
              <a:rPr lang="en-US" altLang="zh-TW" dirty="0" smtClean="0"/>
              <a:t>si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R(5) or Q</a:t>
            </a:r>
          </a:p>
          <a:p>
            <a:r>
              <a:rPr lang="en-US" altLang="zh-TW" dirty="0" smtClean="0"/>
              <a:t>    = 00000111 or 10000000</a:t>
            </a:r>
          </a:p>
          <a:p>
            <a:r>
              <a:rPr lang="en-US" altLang="zh-TW" dirty="0" smtClean="0"/>
              <a:t>    = 10000111</a:t>
            </a:r>
          </a:p>
          <a:p>
            <a:r>
              <a:rPr lang="en-US" altLang="zh-TW" dirty="0" smtClean="0"/>
              <a:t>V : T and C(s)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10000111 and 00010100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00000100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1871700" y="2636912"/>
            <a:ext cx="1116124" cy="510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0112" y="2924944"/>
            <a:ext cx="2700300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945804" y="6021288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9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SR-NFA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endParaRPr lang="en-US" altLang="zh-TW" sz="202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41313-9710-4FC7-93C3-43BF74672E5E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07069"/>
            <a:ext cx="4248150" cy="20097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706" y="1700808"/>
            <a:ext cx="3172916" cy="226511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830676"/>
            <a:ext cx="3941111" cy="2454237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54501" y="1383552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State-reachability matrix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62000" y="3461344"/>
            <a:ext cx="331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Character-acceptance matrix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03111" y="4041068"/>
            <a:ext cx="42613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 : \x2Ffn\x3Fs</a:t>
            </a:r>
            <a:r>
              <a:rPr lang="en-US" altLang="zh-TW" dirty="0" smtClean="0">
                <a:solidFill>
                  <a:srgbClr val="FF0000"/>
                </a:solidFill>
              </a:rPr>
              <a:t>s</a:t>
            </a:r>
            <a:r>
              <a:rPr lang="en-US" altLang="zh-TW" dirty="0" smtClean="0"/>
              <a:t>i</a:t>
            </a:r>
          </a:p>
          <a:p>
            <a:r>
              <a:rPr lang="en-US" altLang="zh-TW" dirty="0"/>
              <a:t>T  = </a:t>
            </a:r>
            <a:r>
              <a:rPr lang="en-US" altLang="zh-TW" dirty="0" smtClean="0"/>
              <a:t>R(V) </a:t>
            </a:r>
            <a:r>
              <a:rPr lang="en-US" altLang="zh-TW" dirty="0"/>
              <a:t>or Q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R(6) or Q</a:t>
            </a:r>
          </a:p>
          <a:p>
            <a:r>
              <a:rPr lang="en-US" altLang="zh-TW" dirty="0" smtClean="0"/>
              <a:t>    = 00000111 or 10000000</a:t>
            </a:r>
          </a:p>
          <a:p>
            <a:r>
              <a:rPr lang="en-US" altLang="zh-TW" dirty="0" smtClean="0"/>
              <a:t>    = 10000111</a:t>
            </a:r>
          </a:p>
          <a:p>
            <a:r>
              <a:rPr lang="en-US" altLang="zh-TW" dirty="0" smtClean="0"/>
              <a:t>V : T and C(s)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10000111 and 00010100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    = 00000100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1871700" y="2636912"/>
            <a:ext cx="1116124" cy="5108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80112" y="3176972"/>
            <a:ext cx="2700300" cy="2398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945804" y="6021288"/>
            <a:ext cx="266429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1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72707</TotalTime>
  <Words>1949</Words>
  <Application>Microsoft Office PowerPoint</Application>
  <PresentationFormat>如螢幕大小 (4:3)</PresentationFormat>
  <Paragraphs>604</Paragraphs>
  <Slides>40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8" baseType="lpstr">
      <vt:lpstr>新細明體</vt:lpstr>
      <vt:lpstr>標楷體</vt:lpstr>
      <vt:lpstr>Arial</vt:lpstr>
      <vt:lpstr>Arial Black</vt:lpstr>
      <vt:lpstr>Cambria Math</vt:lpstr>
      <vt:lpstr>Times New Roman</vt:lpstr>
      <vt:lpstr>Wingdings</vt:lpstr>
      <vt:lpstr>Studio</vt:lpstr>
      <vt:lpstr>Optimizing Regular Expression Matching with SR-NFA on Multi-Core Systems</vt:lpstr>
      <vt:lpstr>NFA(Basic modified McNaughton-Yamada Constructions)</vt:lpstr>
      <vt:lpstr>Single-Segment SR-NFA</vt:lpstr>
      <vt:lpstr>SR-NFA ARCHITECTURE</vt:lpstr>
      <vt:lpstr>SR-NFA ARCHITECTURE</vt:lpstr>
      <vt:lpstr>SR-NFA ARCHITECTURE</vt:lpstr>
      <vt:lpstr>SR-NFA ARCHITECTURE</vt:lpstr>
      <vt:lpstr>SR-NFA ARCHITECTURE</vt:lpstr>
      <vt:lpstr>SR-NFA ARCHITECTURE</vt:lpstr>
      <vt:lpstr>SR-NFA ARCHITECTURE</vt:lpstr>
      <vt:lpstr>Single-Segment SR-NFA</vt:lpstr>
      <vt:lpstr>Single-Segment SR-NFA</vt:lpstr>
      <vt:lpstr>Single-Segment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Multi-Segment SR-NFA</vt:lpstr>
      <vt:lpstr>PERFORMANCE EVALUATION</vt:lpstr>
      <vt:lpstr>PowerPoint 簡報</vt:lpstr>
      <vt:lpstr>PowerPoint 簡報</vt:lpstr>
      <vt:lpstr>Throughput scaling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lf2net624</cp:lastModifiedBy>
  <cp:revision>2694</cp:revision>
  <cp:lastPrinted>2013-07-22T13:58:18Z</cp:lastPrinted>
  <dcterms:created xsi:type="dcterms:W3CDTF">2004-07-16T19:12:18Z</dcterms:created>
  <dcterms:modified xsi:type="dcterms:W3CDTF">2014-09-17T06:02:18Z</dcterms:modified>
</cp:coreProperties>
</file>